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1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0" roundtripDataSignature="AMtx7mgwnXA70iq/eIE69eG9Hv0A/d5F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5d0339bc8f059ec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5d0339bc8f059e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3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 add a translucent image in the background of a church community  " id="84" name="Google Shape;84;h5d0339bc8f059ec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788" y="0"/>
            <a:ext cx="122872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h5d0339bc8f059ec2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87724" y="0"/>
            <a:ext cx="1822725" cy="18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munity of business people building teamwork and cooperation to make achievement (Provided by Getty Images)" id="90" name="Google Shape;90;p2"/>
          <p:cNvPicPr preferRelativeResize="0"/>
          <p:nvPr/>
        </p:nvPicPr>
        <p:blipFill>
          <a:blip r:embed="rId3">
            <a:alphaModFix amt="26000"/>
          </a:blip>
          <a:stretch>
            <a:fillRect/>
          </a:stretch>
        </p:blipFill>
        <p:spPr>
          <a:xfrm>
            <a:off x="0" y="428705"/>
            <a:ext cx="12191677" cy="6000591"/>
          </a:xfrm>
          <a:prstGeom prst="rect">
            <a:avLst/>
          </a:prstGeom>
          <a:noFill/>
          <a:ln>
            <a:noFill/>
          </a:ln>
          <a:effectLst>
            <a:reflection blurRad="0" dir="5400000" dist="333375" endA="0" endPos="30000" fadeDir="5400012" kx="0" rotWithShape="0" algn="bl" stA="41000" stPos="0" sy="-100000" ky="0"/>
          </a:effectLst>
        </p:spPr>
      </p:pic>
      <p:sp>
        <p:nvSpPr>
          <p:cNvPr id="91" name="Google Shape;91;p2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What does a healthy church look like?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621792" y="1554480"/>
            <a:ext cx="10972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5C6773"/>
                </a:solidFill>
              </a:rPr>
              <a:t>Think about the church you lead—not only the church you hope to lead.</a:t>
            </a:r>
            <a:endParaRPr b="1" sz="1600"/>
          </a:p>
        </p:txBody>
      </p:sp>
      <p:sp>
        <p:nvSpPr>
          <p:cNvPr id="93" name="Google Shape;93;p2"/>
          <p:cNvSpPr/>
          <p:nvPr/>
        </p:nvSpPr>
        <p:spPr>
          <a:xfrm>
            <a:off x="640080" y="2468880"/>
            <a:ext cx="2057400" cy="1920240"/>
          </a:xfrm>
          <a:prstGeom prst="rect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749808" y="278892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</p:txBody>
      </p:sp>
      <p:sp>
        <p:nvSpPr>
          <p:cNvPr id="95" name="Google Shape;95;p2"/>
          <p:cNvSpPr txBox="1"/>
          <p:nvPr/>
        </p:nvSpPr>
        <p:spPr>
          <a:xfrm>
            <a:off x="777240" y="3337560"/>
            <a:ext cx="17830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People who need Jesus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2944368" y="2468880"/>
            <a:ext cx="2057400" cy="1920240"/>
          </a:xfrm>
          <a:prstGeom prst="rect">
            <a:avLst/>
          </a:prstGeom>
          <a:solidFill>
            <a:srgbClr val="17273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3054096" y="278892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GROW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3081527" y="3337560"/>
            <a:ext cx="17830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People becoming like Jesus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5248656" y="2468880"/>
            <a:ext cx="2057400" cy="1920240"/>
          </a:xfrm>
          <a:prstGeom prst="rect">
            <a:avLst/>
          </a:prstGeom>
          <a:solidFill>
            <a:srgbClr val="DDAD4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358384" y="278892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5385816" y="3337560"/>
            <a:ext cx="17830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People experiencing Christ’s compassion</a:t>
            </a: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7552944" y="2468880"/>
            <a:ext cx="2057400" cy="1920240"/>
          </a:xfrm>
          <a:prstGeom prst="rect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7662671" y="278892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BELONG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7690104" y="3337560"/>
            <a:ext cx="17830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People connected to the body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9857232" y="2468880"/>
            <a:ext cx="2057400" cy="1920240"/>
          </a:xfrm>
          <a:prstGeom prst="rect">
            <a:avLst/>
          </a:prstGeom>
          <a:solidFill>
            <a:srgbClr val="17273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9966959" y="278892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9994392" y="3337560"/>
            <a:ext cx="17830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People centered on God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822960" y="5029200"/>
            <a:ext cx="1060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Which function is strongest in your church? Which needs the most attention?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/>
          <p:nvPr/>
        </p:nvSpPr>
        <p:spPr>
          <a:xfrm>
            <a:off x="731520" y="8229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Compelling Witness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777240" y="26060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PRIMARY TEXT  |  Acts 2:41–47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777240" y="3337560"/>
            <a:ext cx="105156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Evangelism is a culture, not an event.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777240" y="52120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DISCUSS • LISTEN • CHALLENGE • APPLY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7475150" y="2307000"/>
            <a:ext cx="4092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“When you hear “evangelism,” what comes to mind?”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Let’s talk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77240" y="196596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777240" y="202082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1" name="Google Shape;131;p5"/>
          <p:cNvSpPr txBox="1"/>
          <p:nvPr/>
        </p:nvSpPr>
        <p:spPr>
          <a:xfrm>
            <a:off x="1417320" y="194767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did evangelism look like when you first came to Christ?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777240" y="325526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4" name="Google Shape;134;p5"/>
          <p:cNvSpPr txBox="1"/>
          <p:nvPr/>
        </p:nvSpPr>
        <p:spPr>
          <a:xfrm>
            <a:off x="1417320" y="318211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Has the way we reach people changed? What should never change?</a:t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777240" y="443484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777240" y="4489703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1417320" y="441655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Are we reaching people who aren’t like us—or mainly attracting people already comfortable with us?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39" name="Google Shape;139;p5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pic>
        <p:nvPicPr>
          <p:cNvPr descr="Beautifully soft hands are within your reach (Provided by Getty Images)" id="140" name="Google Shape;140;p5"/>
          <p:cNvPicPr preferRelativeResize="0"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0" y="0"/>
            <a:ext cx="12191677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</p:txBody>
      </p:sp>
      <p:sp>
        <p:nvSpPr>
          <p:cNvPr id="146" name="Google Shape;146;p6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Go deeper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822960" y="201168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1234440" y="201168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might we do that unintentionally makes it harder for a newcomer to connect?</a:t>
            </a:r>
            <a:endParaRPr/>
          </a:p>
        </p:txBody>
      </p:sp>
      <p:sp>
        <p:nvSpPr>
          <p:cNvPr id="149" name="Google Shape;149;p6"/>
          <p:cNvSpPr txBox="1"/>
          <p:nvPr/>
        </p:nvSpPr>
        <p:spPr>
          <a:xfrm>
            <a:off x="822960" y="320040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1234440" y="320040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is one barrier we could remove?</a:t>
            </a:r>
            <a:endParaRPr/>
          </a:p>
        </p:txBody>
      </p:sp>
      <p:sp>
        <p:nvSpPr>
          <p:cNvPr id="151" name="Google Shape;151;p6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pic>
        <p:nvPicPr>
          <p:cNvPr descr="Beautifully soft hands are within your reach (Provided by Getty Images)" id="152" name="Google Shape;152;p6"/>
          <p:cNvPicPr preferRelativeResize="0"/>
          <p:nvPr/>
        </p:nvPicPr>
        <p:blipFill rotWithShape="1">
          <a:blip r:embed="rId3">
            <a:alphaModFix amt="17000"/>
          </a:blip>
          <a:srcRect b="1200" l="-560" r="560" t="-1200"/>
          <a:stretch/>
        </p:blipFill>
        <p:spPr>
          <a:xfrm>
            <a:off x="-185750" y="-96000"/>
            <a:ext cx="12362348" cy="695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/>
        </p:nvSpPr>
        <p:spPr>
          <a:xfrm>
            <a:off x="685800" y="50292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/>
          </a:p>
        </p:txBody>
      </p:sp>
      <p:sp>
        <p:nvSpPr>
          <p:cNvPr id="159" name="Google Shape;159;p7"/>
          <p:cNvSpPr txBox="1"/>
          <p:nvPr/>
        </p:nvSpPr>
        <p:spPr>
          <a:xfrm>
            <a:off x="685800" y="91440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TAKEAWAYS</a:t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822960" y="1874519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61" name="Google Shape;161;p7"/>
          <p:cNvSpPr txBox="1"/>
          <p:nvPr/>
        </p:nvSpPr>
        <p:spPr>
          <a:xfrm>
            <a:off x="1645920" y="1856231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KNOW who you’re reaching</a:t>
            </a:r>
            <a:endParaRPr/>
          </a:p>
        </p:txBody>
      </p:sp>
      <p:sp>
        <p:nvSpPr>
          <p:cNvPr id="162" name="Google Shape;162;p7"/>
          <p:cNvSpPr txBox="1"/>
          <p:nvPr/>
        </p:nvSpPr>
        <p:spPr>
          <a:xfrm>
            <a:off x="822960" y="3017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63" name="Google Shape;163;p7"/>
          <p:cNvSpPr txBox="1"/>
          <p:nvPr/>
        </p:nvSpPr>
        <p:spPr>
          <a:xfrm>
            <a:off x="1645920" y="2999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REMOVE unnecessary barriers</a:t>
            </a:r>
            <a:endParaRPr/>
          </a:p>
        </p:txBody>
      </p:sp>
      <p:sp>
        <p:nvSpPr>
          <p:cNvPr id="164" name="Google Shape;164;p7"/>
          <p:cNvSpPr txBox="1"/>
          <p:nvPr/>
        </p:nvSpPr>
        <p:spPr>
          <a:xfrm>
            <a:off x="822960" y="4160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1645920" y="4142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TELL your story and God’s story</a:t>
            </a:r>
            <a:endParaRPr/>
          </a:p>
        </p:txBody>
      </p:sp>
      <p:sp>
        <p:nvSpPr>
          <p:cNvPr id="166" name="Google Shape;166;p7"/>
          <p:cNvSpPr txBox="1"/>
          <p:nvPr/>
        </p:nvSpPr>
        <p:spPr>
          <a:xfrm>
            <a:off x="822960" y="562356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WHAT IS ONE ACTION WE CAN TAKE?</a:t>
            </a:r>
            <a:endParaRPr/>
          </a:p>
        </p:txBody>
      </p:sp>
      <p:sp>
        <p:nvSpPr>
          <p:cNvPr id="167" name="Google Shape;167;p7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 txBox="1"/>
          <p:nvPr/>
        </p:nvSpPr>
        <p:spPr>
          <a:xfrm>
            <a:off x="731520" y="8229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GROW</a:t>
            </a:r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Comprehensive Discipleship</a:t>
            </a:r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777240" y="26060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PRIMARY TEXT  |  Acts 2:42; 2 Timothy 2:2</a:t>
            </a:r>
            <a:endParaRPr/>
          </a:p>
        </p:txBody>
      </p:sp>
      <p:sp>
        <p:nvSpPr>
          <p:cNvPr id="176" name="Google Shape;176;p8"/>
          <p:cNvSpPr txBox="1"/>
          <p:nvPr/>
        </p:nvSpPr>
        <p:spPr>
          <a:xfrm>
            <a:off x="777247" y="3337550"/>
            <a:ext cx="771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Discipleship moves people from information to formation to transformation.</a:t>
            </a:r>
            <a:endParaRPr/>
          </a:p>
        </p:txBody>
      </p:sp>
      <p:sp>
        <p:nvSpPr>
          <p:cNvPr id="177" name="Google Shape;177;p8"/>
          <p:cNvSpPr txBox="1"/>
          <p:nvPr/>
        </p:nvSpPr>
        <p:spPr>
          <a:xfrm>
            <a:off x="777240" y="52120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DISCUSS • LISTEN • CHALLENGE • APPLY</a:t>
            </a:r>
            <a:endParaRPr/>
          </a:p>
        </p:txBody>
      </p:sp>
      <p:sp>
        <p:nvSpPr>
          <p:cNvPr id="178" name="Google Shape;178;p8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0" name="Google Shape;180;p8"/>
          <p:cNvSpPr txBox="1"/>
          <p:nvPr/>
        </p:nvSpPr>
        <p:spPr>
          <a:xfrm>
            <a:off x="8490250" y="1745600"/>
            <a:ext cx="3000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“How do we know when someone is actually growing spiritually?”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owing plant (Provided by Getty Images)" id="185" name="Google Shape;185;p10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0" y="1400"/>
            <a:ext cx="1219167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0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GROW</a:t>
            </a:r>
            <a:endParaRPr/>
          </a:p>
        </p:txBody>
      </p:sp>
      <p:sp>
        <p:nvSpPr>
          <p:cNvPr id="187" name="Google Shape;187;p10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Let’s talk</a:t>
            </a:r>
            <a:endParaRPr/>
          </a:p>
        </p:txBody>
      </p:sp>
      <p:sp>
        <p:nvSpPr>
          <p:cNvPr id="188" name="Google Shape;188;p10"/>
          <p:cNvSpPr/>
          <p:nvPr/>
        </p:nvSpPr>
        <p:spPr>
          <a:xfrm>
            <a:off x="777240" y="196596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777240" y="202082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1417320" y="194767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Is attendance a measure of discipleship—or only one part of the picture?</a:t>
            </a:r>
            <a:endParaRPr/>
          </a:p>
        </p:txBody>
      </p:sp>
      <p:sp>
        <p:nvSpPr>
          <p:cNvPr id="191" name="Google Shape;191;p10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777240" y="325526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1417320" y="318211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helped you grow spiritually?</a:t>
            </a:r>
            <a:endParaRPr/>
          </a:p>
        </p:txBody>
      </p:sp>
      <p:sp>
        <p:nvSpPr>
          <p:cNvPr id="194" name="Google Shape;194;p10"/>
          <p:cNvSpPr/>
          <p:nvPr/>
        </p:nvSpPr>
        <p:spPr>
          <a:xfrm>
            <a:off x="777240" y="443484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777240" y="4489703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6" name="Google Shape;196;p10"/>
          <p:cNvSpPr txBox="1"/>
          <p:nvPr/>
        </p:nvSpPr>
        <p:spPr>
          <a:xfrm>
            <a:off x="1417320" y="441655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Can someone attend church for years and remain spiritually immature?</a:t>
            </a:r>
            <a:endParaRPr/>
          </a:p>
        </p:txBody>
      </p:sp>
      <p:sp>
        <p:nvSpPr>
          <p:cNvPr id="197" name="Google Shape;197;p10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198" name="Google Shape;198;p10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owing plant (Provided by Getty Images)" id="203" name="Google Shape;203;p11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0" y="1400"/>
            <a:ext cx="1219167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1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GROW</a:t>
            </a:r>
            <a:endParaRPr/>
          </a:p>
        </p:txBody>
      </p:sp>
      <p:sp>
        <p:nvSpPr>
          <p:cNvPr id="205" name="Google Shape;205;p11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Go deeper</a:t>
            </a:r>
            <a:endParaRPr/>
          </a:p>
        </p:txBody>
      </p:sp>
      <p:sp>
        <p:nvSpPr>
          <p:cNvPr id="206" name="Google Shape;206;p11"/>
          <p:cNvSpPr txBox="1"/>
          <p:nvPr/>
        </p:nvSpPr>
        <p:spPr>
          <a:xfrm>
            <a:off x="822960" y="201168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07" name="Google Shape;207;p11"/>
          <p:cNvSpPr txBox="1"/>
          <p:nvPr/>
        </p:nvSpPr>
        <p:spPr>
          <a:xfrm>
            <a:off x="1234440" y="201168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Are we offering different pathways to the same biblical formation?</a:t>
            </a:r>
            <a:endParaRPr/>
          </a:p>
        </p:txBody>
      </p:sp>
      <p:sp>
        <p:nvSpPr>
          <p:cNvPr id="208" name="Google Shape;208;p11"/>
          <p:cNvSpPr txBox="1"/>
          <p:nvPr/>
        </p:nvSpPr>
        <p:spPr>
          <a:xfrm>
            <a:off x="822960" y="320040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09" name="Google Shape;209;p11"/>
          <p:cNvSpPr txBox="1"/>
          <p:nvPr/>
        </p:nvSpPr>
        <p:spPr>
          <a:xfrm>
            <a:off x="1234440" y="320040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Where is one gap in our discipleship pathway?</a:t>
            </a:r>
            <a:endParaRPr/>
          </a:p>
        </p:txBody>
      </p:sp>
      <p:sp>
        <p:nvSpPr>
          <p:cNvPr id="210" name="Google Shape;210;p11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11" name="Google Shape;211;p11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 txBox="1"/>
          <p:nvPr/>
        </p:nvSpPr>
        <p:spPr>
          <a:xfrm>
            <a:off x="685800" y="50292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GROW</a:t>
            </a:r>
            <a:endParaRPr/>
          </a:p>
        </p:txBody>
      </p:sp>
      <p:sp>
        <p:nvSpPr>
          <p:cNvPr id="217" name="Google Shape;217;p12"/>
          <p:cNvSpPr txBox="1"/>
          <p:nvPr/>
        </p:nvSpPr>
        <p:spPr>
          <a:xfrm>
            <a:off x="685800" y="91440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TAKEAWAYS</a:t>
            </a:r>
            <a:endParaRPr/>
          </a:p>
        </p:txBody>
      </p:sp>
      <p:sp>
        <p:nvSpPr>
          <p:cNvPr id="218" name="Google Shape;218;p12"/>
          <p:cNvSpPr txBox="1"/>
          <p:nvPr/>
        </p:nvSpPr>
        <p:spPr>
          <a:xfrm>
            <a:off x="822960" y="1874519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219" name="Google Shape;219;p12"/>
          <p:cNvSpPr txBox="1"/>
          <p:nvPr/>
        </p:nvSpPr>
        <p:spPr>
          <a:xfrm>
            <a:off x="1645920" y="1856231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TEACH the Word</a:t>
            </a:r>
            <a:endParaRPr/>
          </a:p>
        </p:txBody>
      </p:sp>
      <p:sp>
        <p:nvSpPr>
          <p:cNvPr id="220" name="Google Shape;220;p12"/>
          <p:cNvSpPr txBox="1"/>
          <p:nvPr/>
        </p:nvSpPr>
        <p:spPr>
          <a:xfrm>
            <a:off x="822960" y="3017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221" name="Google Shape;221;p12"/>
          <p:cNvSpPr txBox="1"/>
          <p:nvPr/>
        </p:nvSpPr>
        <p:spPr>
          <a:xfrm>
            <a:off x="1645920" y="2999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PRACTICE the Word</a:t>
            </a:r>
            <a:endParaRPr/>
          </a:p>
        </p:txBody>
      </p:sp>
      <p:sp>
        <p:nvSpPr>
          <p:cNvPr id="222" name="Google Shape;222;p12"/>
          <p:cNvSpPr txBox="1"/>
          <p:nvPr/>
        </p:nvSpPr>
        <p:spPr>
          <a:xfrm>
            <a:off x="822960" y="4160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223" name="Google Shape;223;p12"/>
          <p:cNvSpPr txBox="1"/>
          <p:nvPr/>
        </p:nvSpPr>
        <p:spPr>
          <a:xfrm>
            <a:off x="1645920" y="4142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BECOME like Christ</a:t>
            </a:r>
            <a:endParaRPr/>
          </a:p>
        </p:txBody>
      </p:sp>
      <p:sp>
        <p:nvSpPr>
          <p:cNvPr id="224" name="Google Shape;224;p12"/>
          <p:cNvSpPr txBox="1"/>
          <p:nvPr/>
        </p:nvSpPr>
        <p:spPr>
          <a:xfrm>
            <a:off x="822960" y="562356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WHAT IS ONE ACTION WE CAN TAKE?</a:t>
            </a:r>
            <a:endParaRPr/>
          </a:p>
        </p:txBody>
      </p:sp>
      <p:sp>
        <p:nvSpPr>
          <p:cNvPr id="225" name="Google Shape;225;p12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26" name="Google Shape;226;p12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"/>
          <p:cNvSpPr txBox="1"/>
          <p:nvPr/>
        </p:nvSpPr>
        <p:spPr>
          <a:xfrm>
            <a:off x="731520" y="8229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/>
          </a:p>
        </p:txBody>
      </p:sp>
      <p:sp>
        <p:nvSpPr>
          <p:cNvPr id="232" name="Google Shape;232;p13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Compassionate Service</a:t>
            </a:r>
            <a:endParaRPr/>
          </a:p>
        </p:txBody>
      </p:sp>
      <p:sp>
        <p:nvSpPr>
          <p:cNvPr id="233" name="Google Shape;233;p13"/>
          <p:cNvSpPr txBox="1"/>
          <p:nvPr/>
        </p:nvSpPr>
        <p:spPr>
          <a:xfrm>
            <a:off x="777240" y="2606040"/>
            <a:ext cx="10515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PRIMARY TEXT  |  Acts 2:45</a:t>
            </a:r>
            <a:endParaRPr/>
          </a:p>
        </p:txBody>
      </p:sp>
      <p:sp>
        <p:nvSpPr>
          <p:cNvPr id="234" name="Google Shape;234;p13"/>
          <p:cNvSpPr txBox="1"/>
          <p:nvPr/>
        </p:nvSpPr>
        <p:spPr>
          <a:xfrm>
            <a:off x="777247" y="3337550"/>
            <a:ext cx="7548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Compassion meets real needs in the name of Christ.</a:t>
            </a:r>
            <a:endParaRPr/>
          </a:p>
        </p:txBody>
      </p:sp>
      <p:sp>
        <p:nvSpPr>
          <p:cNvPr id="235" name="Google Shape;235;p13"/>
          <p:cNvSpPr txBox="1"/>
          <p:nvPr/>
        </p:nvSpPr>
        <p:spPr>
          <a:xfrm>
            <a:off x="777240" y="52120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DISCUSS • LISTEN • CHALLENGE • APPLY</a:t>
            </a:r>
            <a:endParaRPr/>
          </a:p>
        </p:txBody>
      </p:sp>
      <p:sp>
        <p:nvSpPr>
          <p:cNvPr id="236" name="Google Shape;236;p13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37" name="Google Shape;237;p13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38" name="Google Shape;238;p13"/>
          <p:cNvSpPr txBox="1"/>
          <p:nvPr/>
        </p:nvSpPr>
        <p:spPr>
          <a:xfrm>
            <a:off x="8430000" y="1637000"/>
            <a:ext cx="3000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“What does our church do for people who may never become members?”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lunteers putting clothes in donation boxes, social worker making notes charity (Provided by Getty Images)" id="243" name="Google Shape;243;p15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5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/>
          </a:p>
        </p:txBody>
      </p:sp>
      <p:sp>
        <p:nvSpPr>
          <p:cNvPr id="245" name="Google Shape;245;p15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Let’s talk</a:t>
            </a:r>
            <a:endParaRPr/>
          </a:p>
        </p:txBody>
      </p:sp>
      <p:sp>
        <p:nvSpPr>
          <p:cNvPr id="246" name="Google Shape;246;p15"/>
          <p:cNvSpPr/>
          <p:nvPr/>
        </p:nvSpPr>
        <p:spPr>
          <a:xfrm>
            <a:off x="777240" y="196596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5"/>
          <p:cNvSpPr txBox="1"/>
          <p:nvPr/>
        </p:nvSpPr>
        <p:spPr>
          <a:xfrm>
            <a:off x="777240" y="202082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48" name="Google Shape;248;p15"/>
          <p:cNvSpPr txBox="1"/>
          <p:nvPr/>
        </p:nvSpPr>
        <p:spPr>
          <a:xfrm>
            <a:off x="1417320" y="194767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Is service a strategy to get people into church, or part of who we are?</a:t>
            </a:r>
            <a:endParaRPr/>
          </a:p>
        </p:txBody>
      </p:sp>
      <p:sp>
        <p:nvSpPr>
          <p:cNvPr id="249" name="Google Shape;249;p15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5"/>
          <p:cNvSpPr txBox="1"/>
          <p:nvPr/>
        </p:nvSpPr>
        <p:spPr>
          <a:xfrm>
            <a:off x="777240" y="325526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51" name="Google Shape;251;p15"/>
          <p:cNvSpPr txBox="1"/>
          <p:nvPr/>
        </p:nvSpPr>
        <p:spPr>
          <a:xfrm>
            <a:off x="1417320" y="318211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would our community say our church is known for?</a:t>
            </a:r>
            <a:endParaRPr/>
          </a:p>
        </p:txBody>
      </p:sp>
      <p:sp>
        <p:nvSpPr>
          <p:cNvPr id="252" name="Google Shape;252;p15"/>
          <p:cNvSpPr/>
          <p:nvPr/>
        </p:nvSpPr>
        <p:spPr>
          <a:xfrm>
            <a:off x="777240" y="443484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"/>
          <p:cNvSpPr txBox="1"/>
          <p:nvPr/>
        </p:nvSpPr>
        <p:spPr>
          <a:xfrm>
            <a:off x="777240" y="4489703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54" name="Google Shape;254;p15"/>
          <p:cNvSpPr txBox="1"/>
          <p:nvPr/>
        </p:nvSpPr>
        <p:spPr>
          <a:xfrm>
            <a:off x="1417320" y="441655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needs do we see in our community today?</a:t>
            </a:r>
            <a:endParaRPr/>
          </a:p>
        </p:txBody>
      </p:sp>
      <p:sp>
        <p:nvSpPr>
          <p:cNvPr id="255" name="Google Shape;255;p15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56" name="Google Shape;256;p15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/>
          </a:p>
        </p:txBody>
      </p:sp>
      <p:sp>
        <p:nvSpPr>
          <p:cNvPr id="262" name="Google Shape;262;p16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Go deeper</a:t>
            </a:r>
            <a:endParaRPr/>
          </a:p>
        </p:txBody>
      </p:sp>
      <p:sp>
        <p:nvSpPr>
          <p:cNvPr id="263" name="Google Shape;263;p16"/>
          <p:cNvSpPr txBox="1"/>
          <p:nvPr/>
        </p:nvSpPr>
        <p:spPr>
          <a:xfrm>
            <a:off x="822960" y="201168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264" name="Google Shape;264;p16"/>
          <p:cNvSpPr txBox="1"/>
          <p:nvPr/>
        </p:nvSpPr>
        <p:spPr>
          <a:xfrm>
            <a:off x="1234440" y="201168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is one need—and one realistic way a church could respond?</a:t>
            </a:r>
            <a:endParaRPr/>
          </a:p>
        </p:txBody>
      </p:sp>
      <p:sp>
        <p:nvSpPr>
          <p:cNvPr id="265" name="Google Shape;265;p16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66" name="Google Shape;266;p16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pic>
        <p:nvPicPr>
          <p:cNvPr descr="Volunteers putting clothes in donation boxes, social worker making notes charity (Provided by Getty Images)" id="267" name="Google Shape;267;p16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 txBox="1"/>
          <p:nvPr/>
        </p:nvSpPr>
        <p:spPr>
          <a:xfrm>
            <a:off x="685800" y="50292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SERVE</a:t>
            </a:r>
            <a:endParaRPr/>
          </a:p>
        </p:txBody>
      </p:sp>
      <p:sp>
        <p:nvSpPr>
          <p:cNvPr id="273" name="Google Shape;273;p17"/>
          <p:cNvSpPr txBox="1"/>
          <p:nvPr/>
        </p:nvSpPr>
        <p:spPr>
          <a:xfrm>
            <a:off x="685800" y="91440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TAKEAWAYS</a:t>
            </a:r>
            <a:endParaRPr/>
          </a:p>
        </p:txBody>
      </p:sp>
      <p:sp>
        <p:nvSpPr>
          <p:cNvPr id="274" name="Google Shape;274;p17"/>
          <p:cNvSpPr txBox="1"/>
          <p:nvPr/>
        </p:nvSpPr>
        <p:spPr>
          <a:xfrm>
            <a:off x="822960" y="1874519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275" name="Google Shape;275;p17"/>
          <p:cNvSpPr txBox="1"/>
          <p:nvPr/>
        </p:nvSpPr>
        <p:spPr>
          <a:xfrm>
            <a:off x="1645920" y="1856231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SEE the need</a:t>
            </a:r>
            <a:endParaRPr/>
          </a:p>
        </p:txBody>
      </p:sp>
      <p:sp>
        <p:nvSpPr>
          <p:cNvPr id="276" name="Google Shape;276;p17"/>
          <p:cNvSpPr txBox="1"/>
          <p:nvPr/>
        </p:nvSpPr>
        <p:spPr>
          <a:xfrm>
            <a:off x="822960" y="3017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277" name="Google Shape;277;p17"/>
          <p:cNvSpPr txBox="1"/>
          <p:nvPr/>
        </p:nvSpPr>
        <p:spPr>
          <a:xfrm>
            <a:off x="1645920" y="2999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MEET the need</a:t>
            </a:r>
            <a:endParaRPr/>
          </a:p>
        </p:txBody>
      </p:sp>
      <p:sp>
        <p:nvSpPr>
          <p:cNvPr id="278" name="Google Shape;278;p17"/>
          <p:cNvSpPr txBox="1"/>
          <p:nvPr/>
        </p:nvSpPr>
        <p:spPr>
          <a:xfrm>
            <a:off x="822960" y="4160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279" name="Google Shape;279;p17"/>
          <p:cNvSpPr txBox="1"/>
          <p:nvPr/>
        </p:nvSpPr>
        <p:spPr>
          <a:xfrm>
            <a:off x="1645920" y="4142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SHOW Christ</a:t>
            </a:r>
            <a:endParaRPr/>
          </a:p>
        </p:txBody>
      </p:sp>
      <p:sp>
        <p:nvSpPr>
          <p:cNvPr id="280" name="Google Shape;280;p17"/>
          <p:cNvSpPr txBox="1"/>
          <p:nvPr/>
        </p:nvSpPr>
        <p:spPr>
          <a:xfrm>
            <a:off x="822960" y="562356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WHAT IS ONE ACTION WE CAN TAKE?</a:t>
            </a:r>
            <a:endParaRPr/>
          </a:p>
        </p:txBody>
      </p:sp>
      <p:sp>
        <p:nvSpPr>
          <p:cNvPr id="281" name="Google Shape;281;p17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82" name="Google Shape;282;p17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8"/>
          <p:cNvSpPr txBox="1"/>
          <p:nvPr/>
        </p:nvSpPr>
        <p:spPr>
          <a:xfrm>
            <a:off x="731520" y="8229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BELONG</a:t>
            </a:r>
            <a:endParaRPr/>
          </a:p>
        </p:txBody>
      </p:sp>
      <p:sp>
        <p:nvSpPr>
          <p:cNvPr id="288" name="Google Shape;288;p18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Caring &amp; Welcoming Community</a:t>
            </a:r>
            <a:endParaRPr/>
          </a:p>
        </p:txBody>
      </p:sp>
      <p:sp>
        <p:nvSpPr>
          <p:cNvPr id="289" name="Google Shape;289;p18"/>
          <p:cNvSpPr txBox="1"/>
          <p:nvPr/>
        </p:nvSpPr>
        <p:spPr>
          <a:xfrm>
            <a:off x="777240" y="26060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PRIMARY TEXT  |  Acts 2:42, 44, 46; Hebrews 10:25</a:t>
            </a:r>
            <a:endParaRPr/>
          </a:p>
        </p:txBody>
      </p:sp>
      <p:sp>
        <p:nvSpPr>
          <p:cNvPr id="290" name="Google Shape;290;p18"/>
          <p:cNvSpPr txBox="1"/>
          <p:nvPr/>
        </p:nvSpPr>
        <p:spPr>
          <a:xfrm>
            <a:off x="731525" y="3291850"/>
            <a:ext cx="7001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Welcome is a moment; belonging is built through relationships.</a:t>
            </a:r>
            <a:endParaRPr/>
          </a:p>
        </p:txBody>
      </p:sp>
      <p:sp>
        <p:nvSpPr>
          <p:cNvPr id="291" name="Google Shape;291;p18"/>
          <p:cNvSpPr txBox="1"/>
          <p:nvPr/>
        </p:nvSpPr>
        <p:spPr>
          <a:xfrm>
            <a:off x="777240" y="52120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DISCUSS • LISTEN • CHALLENGE • APPLY</a:t>
            </a:r>
            <a:endParaRPr/>
          </a:p>
        </p:txBody>
      </p:sp>
      <p:sp>
        <p:nvSpPr>
          <p:cNvPr id="292" name="Google Shape;292;p18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293" name="Google Shape;293;p18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  <p:sp>
        <p:nvSpPr>
          <p:cNvPr id="294" name="Google Shape;294;p18"/>
          <p:cNvSpPr txBox="1"/>
          <p:nvPr/>
        </p:nvSpPr>
        <p:spPr>
          <a:xfrm>
            <a:off x="8430000" y="2089100"/>
            <a:ext cx="3000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“Can someone attend for six months and still feel like a stranger?”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0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BELONG</a:t>
            </a:r>
            <a:endParaRPr/>
          </a:p>
        </p:txBody>
      </p:sp>
      <p:sp>
        <p:nvSpPr>
          <p:cNvPr id="300" name="Google Shape;300;p20"/>
          <p:cNvSpPr txBox="1"/>
          <p:nvPr/>
        </p:nvSpPr>
        <p:spPr>
          <a:xfrm>
            <a:off x="1586335" y="1145240"/>
            <a:ext cx="10972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Let’s talk</a:t>
            </a:r>
            <a:endParaRPr/>
          </a:p>
        </p:txBody>
      </p:sp>
      <p:sp>
        <p:nvSpPr>
          <p:cNvPr id="301" name="Google Shape;301;p20"/>
          <p:cNvSpPr/>
          <p:nvPr/>
        </p:nvSpPr>
        <p:spPr>
          <a:xfrm>
            <a:off x="777240" y="196596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0"/>
          <p:cNvSpPr txBox="1"/>
          <p:nvPr/>
        </p:nvSpPr>
        <p:spPr>
          <a:xfrm>
            <a:off x="777240" y="202082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03" name="Google Shape;303;p20"/>
          <p:cNvSpPr txBox="1"/>
          <p:nvPr/>
        </p:nvSpPr>
        <p:spPr>
          <a:xfrm>
            <a:off x="1417320" y="194767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If so, whose responsibility is it?</a:t>
            </a:r>
            <a:endParaRPr/>
          </a:p>
        </p:txBody>
      </p:sp>
      <p:sp>
        <p:nvSpPr>
          <p:cNvPr id="304" name="Google Shape;304;p20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2761190" y="3783264"/>
            <a:ext cx="43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06" name="Google Shape;306;p20"/>
          <p:cNvSpPr txBox="1"/>
          <p:nvPr/>
        </p:nvSpPr>
        <p:spPr>
          <a:xfrm>
            <a:off x="1417320" y="318211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made you feel that you belonged when you were new?</a:t>
            </a:r>
            <a:endParaRPr/>
          </a:p>
        </p:txBody>
      </p:sp>
      <p:sp>
        <p:nvSpPr>
          <p:cNvPr id="307" name="Google Shape;307;p20"/>
          <p:cNvSpPr/>
          <p:nvPr/>
        </p:nvSpPr>
        <p:spPr>
          <a:xfrm>
            <a:off x="777240" y="443484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0"/>
          <p:cNvSpPr txBox="1"/>
          <p:nvPr/>
        </p:nvSpPr>
        <p:spPr>
          <a:xfrm>
            <a:off x="777240" y="4489703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09" name="Google Shape;309;p20"/>
          <p:cNvSpPr txBox="1"/>
          <p:nvPr/>
        </p:nvSpPr>
        <p:spPr>
          <a:xfrm>
            <a:off x="1417320" y="441655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helps different generations feel seen—and what makes them feel overlooked?</a:t>
            </a:r>
            <a:endParaRPr/>
          </a:p>
        </p:txBody>
      </p:sp>
      <p:sp>
        <p:nvSpPr>
          <p:cNvPr id="310" name="Google Shape;310;p20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11" name="Google Shape;311;p20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  <p:pic>
        <p:nvPicPr>
          <p:cNvPr descr="Diverse group of people sitting in circle in group therapy session. (Provided by Getty Images)" id="312" name="Google Shape;312;p20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BELONG</a:t>
            </a:r>
            <a:endParaRPr/>
          </a:p>
        </p:txBody>
      </p:sp>
      <p:sp>
        <p:nvSpPr>
          <p:cNvPr id="318" name="Google Shape;318;p21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Go deeper</a:t>
            </a:r>
            <a:endParaRPr/>
          </a:p>
        </p:txBody>
      </p:sp>
      <p:sp>
        <p:nvSpPr>
          <p:cNvPr id="319" name="Google Shape;319;p21"/>
          <p:cNvSpPr txBox="1"/>
          <p:nvPr/>
        </p:nvSpPr>
        <p:spPr>
          <a:xfrm>
            <a:off x="822960" y="201168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320" name="Google Shape;320;p21"/>
          <p:cNvSpPr txBox="1"/>
          <p:nvPr/>
        </p:nvSpPr>
        <p:spPr>
          <a:xfrm>
            <a:off x="1234440" y="201168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How do we honor what previous generations built while making room for those coming behind us?</a:t>
            </a:r>
            <a:endParaRPr/>
          </a:p>
        </p:txBody>
      </p:sp>
      <p:sp>
        <p:nvSpPr>
          <p:cNvPr id="321" name="Google Shape;321;p21"/>
          <p:cNvSpPr txBox="1"/>
          <p:nvPr/>
        </p:nvSpPr>
        <p:spPr>
          <a:xfrm>
            <a:off x="822960" y="320040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322" name="Google Shape;322;p21"/>
          <p:cNvSpPr txBox="1"/>
          <p:nvPr/>
        </p:nvSpPr>
        <p:spPr>
          <a:xfrm>
            <a:off x="1234440" y="320040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moves someone from welcome to meaningful connection and service?</a:t>
            </a:r>
            <a:endParaRPr/>
          </a:p>
        </p:txBody>
      </p:sp>
      <p:sp>
        <p:nvSpPr>
          <p:cNvPr id="323" name="Google Shape;323;p21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24" name="Google Shape;324;p21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</p:txBody>
      </p:sp>
      <p:pic>
        <p:nvPicPr>
          <p:cNvPr descr="Diverse group of people sitting in circle in group therapy session. (Provided by Getty Images)" id="325" name="Google Shape;325;p21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/>
          <p:cNvSpPr txBox="1"/>
          <p:nvPr/>
        </p:nvSpPr>
        <p:spPr>
          <a:xfrm>
            <a:off x="685800" y="50292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BELONG</a:t>
            </a:r>
            <a:endParaRPr/>
          </a:p>
        </p:txBody>
      </p:sp>
      <p:sp>
        <p:nvSpPr>
          <p:cNvPr id="331" name="Google Shape;331;p22"/>
          <p:cNvSpPr txBox="1"/>
          <p:nvPr/>
        </p:nvSpPr>
        <p:spPr>
          <a:xfrm>
            <a:off x="685800" y="91440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TAKEAWAYS</a:t>
            </a:r>
            <a:endParaRPr/>
          </a:p>
        </p:txBody>
      </p:sp>
      <p:sp>
        <p:nvSpPr>
          <p:cNvPr id="332" name="Google Shape;332;p22"/>
          <p:cNvSpPr txBox="1"/>
          <p:nvPr/>
        </p:nvSpPr>
        <p:spPr>
          <a:xfrm>
            <a:off x="822960" y="1874519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333" name="Google Shape;333;p22"/>
          <p:cNvSpPr txBox="1"/>
          <p:nvPr/>
        </p:nvSpPr>
        <p:spPr>
          <a:xfrm>
            <a:off x="1645920" y="1856231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WELCOME people</a:t>
            </a:r>
            <a:endParaRPr/>
          </a:p>
        </p:txBody>
      </p:sp>
      <p:sp>
        <p:nvSpPr>
          <p:cNvPr id="334" name="Google Shape;334;p22"/>
          <p:cNvSpPr txBox="1"/>
          <p:nvPr/>
        </p:nvSpPr>
        <p:spPr>
          <a:xfrm>
            <a:off x="822960" y="3017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335" name="Google Shape;335;p22"/>
          <p:cNvSpPr txBox="1"/>
          <p:nvPr/>
        </p:nvSpPr>
        <p:spPr>
          <a:xfrm>
            <a:off x="1645920" y="2999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CONNECT people</a:t>
            </a:r>
            <a:endParaRPr/>
          </a:p>
        </p:txBody>
      </p:sp>
      <p:sp>
        <p:nvSpPr>
          <p:cNvPr id="336" name="Google Shape;336;p22"/>
          <p:cNvSpPr txBox="1"/>
          <p:nvPr/>
        </p:nvSpPr>
        <p:spPr>
          <a:xfrm>
            <a:off x="822960" y="4160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337" name="Google Shape;337;p22"/>
          <p:cNvSpPr txBox="1"/>
          <p:nvPr/>
        </p:nvSpPr>
        <p:spPr>
          <a:xfrm>
            <a:off x="1645920" y="4142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EMPOWER people</a:t>
            </a:r>
            <a:endParaRPr/>
          </a:p>
        </p:txBody>
      </p:sp>
      <p:sp>
        <p:nvSpPr>
          <p:cNvPr id="338" name="Google Shape;338;p22"/>
          <p:cNvSpPr txBox="1"/>
          <p:nvPr/>
        </p:nvSpPr>
        <p:spPr>
          <a:xfrm>
            <a:off x="822960" y="562356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WHAT IS ONE ACTION WE CAN TAKE?</a:t>
            </a:r>
            <a:endParaRPr/>
          </a:p>
        </p:txBody>
      </p:sp>
      <p:sp>
        <p:nvSpPr>
          <p:cNvPr id="339" name="Google Shape;339;p22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40" name="Google Shape;340;p22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3"/>
          <p:cNvSpPr txBox="1"/>
          <p:nvPr/>
        </p:nvSpPr>
        <p:spPr>
          <a:xfrm>
            <a:off x="731520" y="82296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  <p:sp>
        <p:nvSpPr>
          <p:cNvPr id="346" name="Google Shape;346;p23"/>
          <p:cNvSpPr txBox="1"/>
          <p:nvPr/>
        </p:nvSpPr>
        <p:spPr>
          <a:xfrm>
            <a:off x="731520" y="1463040"/>
            <a:ext cx="10698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Dynamic Worship &amp; Prayer</a:t>
            </a:r>
            <a:endParaRPr/>
          </a:p>
        </p:txBody>
      </p:sp>
      <p:sp>
        <p:nvSpPr>
          <p:cNvPr id="347" name="Google Shape;347;p23"/>
          <p:cNvSpPr txBox="1"/>
          <p:nvPr/>
        </p:nvSpPr>
        <p:spPr>
          <a:xfrm>
            <a:off x="777240" y="26060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PRIMARY TEXT  |  Acts 2:42, 47</a:t>
            </a:r>
            <a:endParaRPr/>
          </a:p>
        </p:txBody>
      </p:sp>
      <p:sp>
        <p:nvSpPr>
          <p:cNvPr id="348" name="Google Shape;348;p23"/>
          <p:cNvSpPr txBox="1"/>
          <p:nvPr/>
        </p:nvSpPr>
        <p:spPr>
          <a:xfrm>
            <a:off x="777246" y="3337550"/>
            <a:ext cx="65034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Worship is more than what happens on Sunday; it centers the church on God.</a:t>
            </a:r>
            <a:endParaRPr/>
          </a:p>
        </p:txBody>
      </p:sp>
      <p:sp>
        <p:nvSpPr>
          <p:cNvPr id="349" name="Google Shape;349;p23"/>
          <p:cNvSpPr txBox="1"/>
          <p:nvPr/>
        </p:nvSpPr>
        <p:spPr>
          <a:xfrm>
            <a:off x="777240" y="52120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DISCUSS • LISTEN • CHALLENGE • APPLY</a:t>
            </a:r>
            <a:endParaRPr/>
          </a:p>
        </p:txBody>
      </p:sp>
      <p:sp>
        <p:nvSpPr>
          <p:cNvPr id="350" name="Google Shape;350;p23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51" name="Google Shape;351;p23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/>
          </a:p>
        </p:txBody>
      </p:sp>
      <p:sp>
        <p:nvSpPr>
          <p:cNvPr id="352" name="Google Shape;352;p23"/>
          <p:cNvSpPr txBox="1"/>
          <p:nvPr/>
        </p:nvSpPr>
        <p:spPr>
          <a:xfrm>
            <a:off x="8028875" y="1785788"/>
            <a:ext cx="3000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chemeClr val="lt1"/>
                </a:solidFill>
              </a:rPr>
              <a:t>“What makes worship meaningful or powerful to you?”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5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  <p:sp>
        <p:nvSpPr>
          <p:cNvPr id="358" name="Google Shape;358;p25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Let’s talk</a:t>
            </a:r>
            <a:endParaRPr/>
          </a:p>
        </p:txBody>
      </p:sp>
      <p:sp>
        <p:nvSpPr>
          <p:cNvPr id="359" name="Google Shape;359;p25"/>
          <p:cNvSpPr/>
          <p:nvPr/>
        </p:nvSpPr>
        <p:spPr>
          <a:xfrm>
            <a:off x="777240" y="196596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 txBox="1"/>
          <p:nvPr/>
        </p:nvSpPr>
        <p:spPr>
          <a:xfrm>
            <a:off x="777240" y="202082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61" name="Google Shape;361;p25"/>
          <p:cNvSpPr txBox="1"/>
          <p:nvPr/>
        </p:nvSpPr>
        <p:spPr>
          <a:xfrm>
            <a:off x="1417320" y="194767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Can a service be excellent and still miss the heart of worship?</a:t>
            </a: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777240" y="3255264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4" name="Google Shape;364;p25"/>
          <p:cNvSpPr txBox="1"/>
          <p:nvPr/>
        </p:nvSpPr>
        <p:spPr>
          <a:xfrm>
            <a:off x="1417320" y="318211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has changed about worship—and what should never change?</a:t>
            </a:r>
            <a:endParaRPr/>
          </a:p>
        </p:txBody>
      </p:sp>
      <p:sp>
        <p:nvSpPr>
          <p:cNvPr id="365" name="Google Shape;365;p25"/>
          <p:cNvSpPr/>
          <p:nvPr/>
        </p:nvSpPr>
        <p:spPr>
          <a:xfrm>
            <a:off x="777240" y="4434840"/>
            <a:ext cx="438912" cy="438912"/>
          </a:xfrm>
          <a:prstGeom prst="ellipse">
            <a:avLst/>
          </a:prstGeom>
          <a:solidFill>
            <a:srgbClr val="26777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5"/>
          <p:cNvSpPr txBox="1"/>
          <p:nvPr/>
        </p:nvSpPr>
        <p:spPr>
          <a:xfrm>
            <a:off x="777240" y="4489703"/>
            <a:ext cx="4389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67" name="Google Shape;367;p25"/>
          <p:cNvSpPr txBox="1"/>
          <p:nvPr/>
        </p:nvSpPr>
        <p:spPr>
          <a:xfrm>
            <a:off x="1417320" y="4416552"/>
            <a:ext cx="98755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How can worship speak to culture without being controlled by it?</a:t>
            </a:r>
            <a:endParaRPr/>
          </a:p>
        </p:txBody>
      </p:sp>
      <p:sp>
        <p:nvSpPr>
          <p:cNvPr id="368" name="Google Shape;368;p25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69" name="Google Shape;369;p25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/>
          </a:p>
        </p:txBody>
      </p:sp>
      <p:pic>
        <p:nvPicPr>
          <p:cNvPr descr="Waving hands in air during performance of musician (Provided by Getty Images)" id="370" name="Google Shape;370;p25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6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  <p:sp>
        <p:nvSpPr>
          <p:cNvPr id="376" name="Google Shape;376;p26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Go deeper</a:t>
            </a:r>
            <a:endParaRPr/>
          </a:p>
        </p:txBody>
      </p:sp>
      <p:sp>
        <p:nvSpPr>
          <p:cNvPr id="377" name="Google Shape;377;p26"/>
          <p:cNvSpPr txBox="1"/>
          <p:nvPr/>
        </p:nvSpPr>
        <p:spPr>
          <a:xfrm>
            <a:off x="822960" y="201168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378" name="Google Shape;378;p26"/>
          <p:cNvSpPr txBox="1"/>
          <p:nvPr/>
        </p:nvSpPr>
        <p:spPr>
          <a:xfrm>
            <a:off x="1234440" y="201168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Is prayer foundational, or does it get whatever time is left?</a:t>
            </a:r>
            <a:endParaRPr/>
          </a:p>
        </p:txBody>
      </p:sp>
      <p:sp>
        <p:nvSpPr>
          <p:cNvPr id="379" name="Google Shape;379;p26"/>
          <p:cNvSpPr txBox="1"/>
          <p:nvPr/>
        </p:nvSpPr>
        <p:spPr>
          <a:xfrm>
            <a:off x="822960" y="3200400"/>
            <a:ext cx="3200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endParaRPr/>
          </a:p>
        </p:txBody>
      </p:sp>
      <p:sp>
        <p:nvSpPr>
          <p:cNvPr id="380" name="Google Shape;380;p26"/>
          <p:cNvSpPr txBox="1"/>
          <p:nvPr/>
        </p:nvSpPr>
        <p:spPr>
          <a:xfrm>
            <a:off x="1234440" y="3200400"/>
            <a:ext cx="9875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232A32"/>
                </a:solidFill>
                <a:latin typeface="Arial"/>
                <a:ea typeface="Arial"/>
                <a:cs typeface="Arial"/>
                <a:sym typeface="Arial"/>
              </a:rPr>
              <a:t>What is one practical way to strengthen prayer and response?</a:t>
            </a:r>
            <a:endParaRPr/>
          </a:p>
        </p:txBody>
      </p:sp>
      <p:sp>
        <p:nvSpPr>
          <p:cNvPr id="381" name="Google Shape;381;p26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82" name="Google Shape;382;p26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/>
          </a:p>
        </p:txBody>
      </p:sp>
      <p:pic>
        <p:nvPicPr>
          <p:cNvPr descr="Waving hands in air during performance of musician (Provided by Getty Images)" id="383" name="Google Shape;383;p26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"/>
          <p:cNvSpPr txBox="1"/>
          <p:nvPr/>
        </p:nvSpPr>
        <p:spPr>
          <a:xfrm>
            <a:off x="685800" y="50292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WORSHIP</a:t>
            </a:r>
            <a:endParaRPr/>
          </a:p>
        </p:txBody>
      </p:sp>
      <p:sp>
        <p:nvSpPr>
          <p:cNvPr id="389" name="Google Shape;389;p27"/>
          <p:cNvSpPr txBox="1"/>
          <p:nvPr/>
        </p:nvSpPr>
        <p:spPr>
          <a:xfrm>
            <a:off x="685800" y="914400"/>
            <a:ext cx="10698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TAKEAWAYS</a:t>
            </a:r>
            <a:endParaRPr/>
          </a:p>
        </p:txBody>
      </p:sp>
      <p:sp>
        <p:nvSpPr>
          <p:cNvPr id="390" name="Google Shape;390;p27"/>
          <p:cNvSpPr txBox="1"/>
          <p:nvPr/>
        </p:nvSpPr>
        <p:spPr>
          <a:xfrm>
            <a:off x="822960" y="1874519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391" name="Google Shape;391;p27"/>
          <p:cNvSpPr txBox="1"/>
          <p:nvPr/>
        </p:nvSpPr>
        <p:spPr>
          <a:xfrm>
            <a:off x="1645920" y="1856231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PREPARE the service</a:t>
            </a:r>
            <a:endParaRPr/>
          </a:p>
        </p:txBody>
      </p:sp>
      <p:sp>
        <p:nvSpPr>
          <p:cNvPr id="392" name="Google Shape;392;p27"/>
          <p:cNvSpPr txBox="1"/>
          <p:nvPr/>
        </p:nvSpPr>
        <p:spPr>
          <a:xfrm>
            <a:off x="822960" y="3017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393" name="Google Shape;393;p27"/>
          <p:cNvSpPr txBox="1"/>
          <p:nvPr/>
        </p:nvSpPr>
        <p:spPr>
          <a:xfrm>
            <a:off x="1645920" y="2999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PURSUE God’s presence</a:t>
            </a:r>
            <a:endParaRPr/>
          </a:p>
        </p:txBody>
      </p:sp>
      <p:sp>
        <p:nvSpPr>
          <p:cNvPr id="394" name="Google Shape;394;p27"/>
          <p:cNvSpPr txBox="1"/>
          <p:nvPr/>
        </p:nvSpPr>
        <p:spPr>
          <a:xfrm>
            <a:off x="822960" y="4160520"/>
            <a:ext cx="640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395" name="Google Shape;395;p27"/>
          <p:cNvSpPr txBox="1"/>
          <p:nvPr/>
        </p:nvSpPr>
        <p:spPr>
          <a:xfrm>
            <a:off x="1645920" y="4142232"/>
            <a:ext cx="9418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MAKE space for response</a:t>
            </a:r>
            <a:endParaRPr/>
          </a:p>
        </p:txBody>
      </p:sp>
      <p:sp>
        <p:nvSpPr>
          <p:cNvPr id="396" name="Google Shape;396;p27"/>
          <p:cNvSpPr txBox="1"/>
          <p:nvPr/>
        </p:nvSpPr>
        <p:spPr>
          <a:xfrm>
            <a:off x="822960" y="562356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WHAT IS ONE ACTION WE CAN TAKE?</a:t>
            </a:r>
            <a:endParaRPr/>
          </a:p>
        </p:txBody>
      </p:sp>
      <p:sp>
        <p:nvSpPr>
          <p:cNvPr id="397" name="Google Shape;397;p27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398" name="Google Shape;398;p27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6F0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8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777D"/>
                </a:solidFill>
                <a:latin typeface="Arial"/>
                <a:ea typeface="Arial"/>
                <a:cs typeface="Arial"/>
                <a:sym typeface="Arial"/>
              </a:rPr>
              <a:t>REFLECTION</a:t>
            </a:r>
            <a:endParaRPr/>
          </a:p>
        </p:txBody>
      </p:sp>
      <p:sp>
        <p:nvSpPr>
          <p:cNvPr id="404" name="Google Shape;404;p28"/>
          <p:cNvSpPr txBox="1"/>
          <p:nvPr/>
        </p:nvSpPr>
        <p:spPr>
          <a:xfrm>
            <a:off x="594360" y="77724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Where will we lead differently?</a:t>
            </a:r>
            <a:endParaRPr/>
          </a:p>
        </p:txBody>
      </p:sp>
      <p:sp>
        <p:nvSpPr>
          <p:cNvPr id="405" name="Google Shape;405;p28"/>
          <p:cNvSpPr txBox="1"/>
          <p:nvPr/>
        </p:nvSpPr>
        <p:spPr>
          <a:xfrm>
            <a:off x="868680" y="182880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Our church’s greatest strength:</a:t>
            </a:r>
            <a:endParaRPr/>
          </a:p>
        </p:txBody>
      </p:sp>
      <p:sp>
        <p:nvSpPr>
          <p:cNvPr id="406" name="Google Shape;406;p28"/>
          <p:cNvSpPr/>
          <p:nvPr/>
        </p:nvSpPr>
        <p:spPr>
          <a:xfrm>
            <a:off x="5486400" y="2057400"/>
            <a:ext cx="5577840" cy="13716"/>
          </a:xfrm>
          <a:prstGeom prst="rect">
            <a:avLst/>
          </a:prstGeom>
          <a:solidFill>
            <a:srgbClr val="DDAD4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8"/>
          <p:cNvSpPr txBox="1"/>
          <p:nvPr/>
        </p:nvSpPr>
        <p:spPr>
          <a:xfrm>
            <a:off x="868680" y="269748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Our church’s greatest gap:</a:t>
            </a:r>
            <a:endParaRPr/>
          </a:p>
        </p:txBody>
      </p:sp>
      <p:sp>
        <p:nvSpPr>
          <p:cNvPr id="408" name="Google Shape;408;p28"/>
          <p:cNvSpPr/>
          <p:nvPr/>
        </p:nvSpPr>
        <p:spPr>
          <a:xfrm>
            <a:off x="5486400" y="2926080"/>
            <a:ext cx="5577840" cy="13716"/>
          </a:xfrm>
          <a:prstGeom prst="rect">
            <a:avLst/>
          </a:prstGeom>
          <a:solidFill>
            <a:srgbClr val="DDAD4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868680" y="356616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The function I need to strengthen:</a:t>
            </a:r>
            <a:endParaRPr/>
          </a:p>
        </p:txBody>
      </p:sp>
      <p:sp>
        <p:nvSpPr>
          <p:cNvPr id="410" name="Google Shape;410;p28"/>
          <p:cNvSpPr/>
          <p:nvPr/>
        </p:nvSpPr>
        <p:spPr>
          <a:xfrm>
            <a:off x="5486400" y="3794760"/>
            <a:ext cx="5577840" cy="13716"/>
          </a:xfrm>
          <a:prstGeom prst="rect">
            <a:avLst/>
          </a:prstGeom>
          <a:solidFill>
            <a:srgbClr val="DDAD4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8"/>
          <p:cNvSpPr txBox="1"/>
          <p:nvPr/>
        </p:nvSpPr>
        <p:spPr>
          <a:xfrm>
            <a:off x="868680" y="443484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7273D"/>
                </a:solidFill>
                <a:latin typeface="Arial"/>
                <a:ea typeface="Arial"/>
                <a:cs typeface="Arial"/>
                <a:sym typeface="Arial"/>
              </a:rPr>
              <a:t>One action I will take in the next 30 days:</a:t>
            </a:r>
            <a:endParaRPr/>
          </a:p>
        </p:txBody>
      </p:sp>
      <p:sp>
        <p:nvSpPr>
          <p:cNvPr id="412" name="Google Shape;412;p28"/>
          <p:cNvSpPr/>
          <p:nvPr/>
        </p:nvSpPr>
        <p:spPr>
          <a:xfrm>
            <a:off x="5486400" y="4663440"/>
            <a:ext cx="5577840" cy="13716"/>
          </a:xfrm>
          <a:prstGeom prst="rect">
            <a:avLst/>
          </a:prstGeom>
          <a:solidFill>
            <a:srgbClr val="DDAD4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8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414" name="Google Shape;414;p28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/>
          </a:p>
        </p:txBody>
      </p:sp>
      <p:pic>
        <p:nvPicPr>
          <p:cNvPr descr="Trees reflected in surface of water (Provided by Getty Images)" id="415" name="Google Shape;415;p28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0" y="0"/>
            <a:ext cx="1219167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73D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9"/>
          <p:cNvSpPr txBox="1"/>
          <p:nvPr/>
        </p:nvSpPr>
        <p:spPr>
          <a:xfrm>
            <a:off x="731520" y="73152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DAD4F"/>
                </a:solidFill>
                <a:latin typeface="Arial"/>
                <a:ea typeface="Arial"/>
                <a:cs typeface="Arial"/>
                <a:sym typeface="Arial"/>
              </a:rPr>
              <a:t>A HEALTHY CHURCH</a:t>
            </a:r>
            <a:endParaRPr/>
          </a:p>
        </p:txBody>
      </p:sp>
      <p:sp>
        <p:nvSpPr>
          <p:cNvPr id="421" name="Google Shape;421;p29"/>
          <p:cNvSpPr txBox="1"/>
          <p:nvPr/>
        </p:nvSpPr>
        <p:spPr>
          <a:xfrm>
            <a:off x="1732725" y="3579988"/>
            <a:ext cx="9144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REACH. </a:t>
            </a:r>
            <a:r>
              <a:rPr lang="en-US"/>
              <a:t>\</a:t>
            </a: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GROW.</a:t>
            </a:r>
            <a:r>
              <a:rPr lang="en-US"/>
              <a:t> </a:t>
            </a: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SERVE.</a:t>
            </a:r>
            <a:r>
              <a:rPr lang="en-US"/>
              <a:t> </a:t>
            </a: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BELONG.</a:t>
            </a:r>
            <a:r>
              <a:rPr lang="en-US"/>
              <a:t> </a:t>
            </a: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WORSHIP.</a:t>
            </a:r>
            <a:endParaRPr/>
          </a:p>
        </p:txBody>
      </p:sp>
      <p:sp>
        <p:nvSpPr>
          <p:cNvPr id="422" name="Google Shape;422;p29"/>
          <p:cNvSpPr txBox="1"/>
          <p:nvPr/>
        </p:nvSpPr>
        <p:spPr>
          <a:xfrm>
            <a:off x="786425" y="1577350"/>
            <a:ext cx="8952000" cy="9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Healthy churches don’t happen by accident.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They are cultivated by leaders who lead with intention.</a:t>
            </a:r>
            <a:endParaRPr/>
          </a:p>
        </p:txBody>
      </p:sp>
      <p:sp>
        <p:nvSpPr>
          <p:cNvPr id="423" name="Google Shape;423;p29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FIVE FUNCTIONS OF A HEALTHY CHURCH</a:t>
            </a:r>
            <a:endParaRPr/>
          </a:p>
        </p:txBody>
      </p:sp>
      <p:sp>
        <p:nvSpPr>
          <p:cNvPr id="424" name="Google Shape;424;p29"/>
          <p:cNvSpPr txBox="1"/>
          <p:nvPr/>
        </p:nvSpPr>
        <p:spPr>
          <a:xfrm>
            <a:off x="11155680" y="6473952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C6773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/>
          </a:p>
        </p:txBody>
      </p:sp>
      <p:pic>
        <p:nvPicPr>
          <p:cNvPr id="425" name="Google Shape;4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7801" y="71637"/>
            <a:ext cx="1822725" cy="18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